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4"/>
  </p:notesMasterIdLst>
  <p:sldIdLst>
    <p:sldId id="256" r:id="rId2"/>
    <p:sldId id="258" r:id="rId3"/>
    <p:sldId id="267" r:id="rId4"/>
    <p:sldId id="260" r:id="rId5"/>
    <p:sldId id="268" r:id="rId6"/>
    <p:sldId id="261" r:id="rId7"/>
    <p:sldId id="296" r:id="rId8"/>
    <p:sldId id="291" r:id="rId9"/>
    <p:sldId id="278" r:id="rId10"/>
    <p:sldId id="298" r:id="rId11"/>
    <p:sldId id="299" r:id="rId12"/>
    <p:sldId id="300" r:id="rId13"/>
    <p:sldId id="262" r:id="rId14"/>
    <p:sldId id="263" r:id="rId15"/>
    <p:sldId id="280" r:id="rId16"/>
    <p:sldId id="281" r:id="rId17"/>
    <p:sldId id="282" r:id="rId18"/>
    <p:sldId id="283" r:id="rId19"/>
    <p:sldId id="284" r:id="rId20"/>
    <p:sldId id="285" r:id="rId21"/>
    <p:sldId id="271" r:id="rId22"/>
    <p:sldId id="287" r:id="rId23"/>
    <p:sldId id="288" r:id="rId24"/>
    <p:sldId id="275" r:id="rId25"/>
    <p:sldId id="264" r:id="rId26"/>
    <p:sldId id="290" r:id="rId27"/>
    <p:sldId id="289" r:id="rId28"/>
    <p:sldId id="272" r:id="rId29"/>
    <p:sldId id="259" r:id="rId30"/>
    <p:sldId id="265" r:id="rId31"/>
    <p:sldId id="277" r:id="rId32"/>
    <p:sldId id="301" r:id="rId33"/>
    <p:sldId id="302" r:id="rId34"/>
    <p:sldId id="274" r:id="rId35"/>
    <p:sldId id="303" r:id="rId36"/>
    <p:sldId id="309" r:id="rId37"/>
    <p:sldId id="306" r:id="rId38"/>
    <p:sldId id="305" r:id="rId39"/>
    <p:sldId id="311" r:id="rId40"/>
    <p:sldId id="310" r:id="rId41"/>
    <p:sldId id="307" r:id="rId42"/>
    <p:sldId id="312" r:id="rId43"/>
  </p:sldIdLst>
  <p:sldSz cx="9144000" cy="6858000" type="screen4x3"/>
  <p:notesSz cx="6670675" cy="9929813"/>
  <p:defaultTextStyle>
    <a:defPPr>
      <a:defRPr lang="es-SV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4834" autoAdjust="0"/>
    <p:restoredTop sz="94660"/>
  </p:normalViewPr>
  <p:slideViewPr>
    <p:cSldViewPr>
      <p:cViewPr>
        <p:scale>
          <a:sx n="66" d="100"/>
          <a:sy n="66" d="100"/>
        </p:scale>
        <p:origin x="-1002" y="-10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D9DF1D7-F577-428B-A6FF-4AE22E776EDD}" type="datetimeFigureOut">
              <a:rPr lang="es-SV"/>
              <a:pPr>
                <a:defRPr/>
              </a:pPr>
              <a:t>07/11/2013</a:t>
            </a:fld>
            <a:endParaRPr lang="es-SV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SV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7175" cy="4468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SV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8908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778250" y="9431338"/>
            <a:ext cx="28908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3ABC9F3-01D1-4249-BA27-F3733EE1ACDF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626A5-230E-482D-90BE-028E8443B13A}" type="datetime1">
              <a:rPr lang="es-SV"/>
              <a:pPr>
                <a:defRPr/>
              </a:pPr>
              <a:t>07/11/2013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3210E-ACC5-4C8D-BAE3-DB43AB149B7E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9E5ED-B3A5-46A9-83C9-A380606F3222}" type="datetime1">
              <a:rPr lang="es-SV"/>
              <a:pPr>
                <a:defRPr/>
              </a:pPr>
              <a:t>07/11/2013</a:t>
            </a:fld>
            <a:endParaRPr lang="es-SV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C413C-09A7-42EE-ADEE-0ECA1FF12B74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F01CA-203A-4762-B0EB-56171B0AE815}" type="datetime1">
              <a:rPr lang="es-SV"/>
              <a:pPr>
                <a:defRPr/>
              </a:pPr>
              <a:t>07/11/2013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26672-34E2-46DC-A330-530C838A503A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3717B-1149-4A1B-BF63-8C8366E46F18}" type="datetime1">
              <a:rPr lang="es-SV"/>
              <a:pPr>
                <a:defRPr/>
              </a:pPr>
              <a:t>07/11/2013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4B407-F70A-4733-9BF2-48DFA11875C0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SV" dirty="0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3964B-A8AD-4CC6-82D2-CB9DDA0FD30F}" type="datetime1">
              <a:rPr lang="es-SV"/>
              <a:pPr>
                <a:defRPr/>
              </a:pPr>
              <a:t>07/11/2013</a:t>
            </a:fld>
            <a:endParaRPr lang="es-SV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81368-24DA-4ADE-91D9-AC079F926648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3A59E-A53C-4B9F-A4F0-438C824998E8}" type="datetime1">
              <a:rPr lang="es-SV"/>
              <a:pPr>
                <a:defRPr/>
              </a:pPr>
              <a:t>07/11/2013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FD5DA-35E1-419B-9AFC-15B19499CB53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09B59-C7A6-446E-A738-3DE08D446060}" type="datetime1">
              <a:rPr lang="es-SV"/>
              <a:pPr>
                <a:defRPr/>
              </a:pPr>
              <a:t>07/11/2013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1DC68-9630-4205-BEAF-158C356676F7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319C3-5B58-4435-9F8F-64285CF6019E}" type="datetime1">
              <a:rPr lang="es-SV"/>
              <a:pPr>
                <a:defRPr/>
              </a:pPr>
              <a:t>07/11/2013</a:t>
            </a:fld>
            <a:endParaRPr lang="es-SV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5C499-55CA-4EBF-813A-654D722577A6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9B661-6A3F-484F-B50D-714B0B083DB0}" type="datetime1">
              <a:rPr lang="es-SV"/>
              <a:pPr>
                <a:defRPr/>
              </a:pPr>
              <a:t>07/11/2013</a:t>
            </a:fld>
            <a:endParaRPr lang="es-SV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9A332-9E81-4922-93DA-F2AD00FFA911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06C3C-2F48-4F6F-85B4-353B38D2B400}" type="datetime1">
              <a:rPr lang="es-SV"/>
              <a:pPr>
                <a:defRPr/>
              </a:pPr>
              <a:t>07/11/2013</a:t>
            </a:fld>
            <a:endParaRPr lang="es-SV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9FBE1-2F1C-463D-9722-D508DDBD8C6A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88EC9-C7A9-4B57-826D-110450DF3B68}" type="datetime1">
              <a:rPr lang="es-SV"/>
              <a:pPr>
                <a:defRPr/>
              </a:pPr>
              <a:t>07/11/2013</a:t>
            </a:fld>
            <a:endParaRPr lang="es-SV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A16B2-01B6-490E-9BCB-1B2E6B9EE79B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7E421-E1A7-494A-9FA2-F99D9B38E4FC}" type="datetime1">
              <a:rPr lang="es-SV"/>
              <a:pPr>
                <a:defRPr/>
              </a:pPr>
              <a:t>07/11/2013</a:t>
            </a:fld>
            <a:endParaRPr lang="es-SV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0BC88-422A-4C94-AB1D-FE5A98B5F78F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ED7336-94D2-4848-9344-CCA407185A26}" type="datetime1">
              <a:rPr lang="es-SV"/>
              <a:pPr>
                <a:defRPr/>
              </a:pPr>
              <a:t>07/11/2013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B7AFAA-97A1-444F-98F0-BE0E1ADC3E58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  <p:sldLayoutId id="2147483661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1772816"/>
            <a:ext cx="7920880" cy="1326009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SV" sz="4000" dirty="0" smtClean="0">
                <a:solidFill>
                  <a:schemeClr val="bg1"/>
                </a:solidFill>
                <a:latin typeface="Albertus MT Lt" pitchFamily="34" charset="0"/>
              </a:rPr>
              <a:t>DECLARACIÓN RENTA SUGERIDA. PAGO EN LÍNEA</a:t>
            </a:r>
            <a:endParaRPr lang="es-SV" sz="4000" dirty="0">
              <a:solidFill>
                <a:schemeClr val="bg1"/>
              </a:solidFill>
              <a:latin typeface="Albertus MT Lt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66775" y="3644900"/>
            <a:ext cx="7377113" cy="216058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2400" b="1" i="1" dirty="0" smtClean="0">
                <a:solidFill>
                  <a:schemeClr val="tx2"/>
                </a:solidFill>
              </a:rPr>
              <a:t>“Visita </a:t>
            </a:r>
            <a:r>
              <a:rPr lang="es-ES" sz="2400" b="1" i="1" dirty="0">
                <a:solidFill>
                  <a:schemeClr val="tx2"/>
                </a:solidFill>
              </a:rPr>
              <a:t>de intercambio de Experiencia entre Administraciones Tributarias sobre Servicios de Información y Asistencia al </a:t>
            </a:r>
            <a:r>
              <a:rPr lang="es-ES" sz="2400" b="1" i="1" dirty="0" smtClean="0">
                <a:solidFill>
                  <a:schemeClr val="tx2"/>
                </a:solidFill>
              </a:rPr>
              <a:t>Contribuyente”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2400" b="1" i="1" dirty="0" smtClean="0">
                <a:solidFill>
                  <a:schemeClr val="bg1">
                    <a:lumMod val="50000"/>
                  </a:schemeClr>
                </a:solidFill>
              </a:rPr>
              <a:t>Buenos Aires Argentina del 11 al 13 de septiembre 2013</a:t>
            </a:r>
            <a:endParaRPr lang="es-ES" sz="2400" b="1" i="1" dirty="0">
              <a:solidFill>
                <a:schemeClr val="bg1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2400" b="1" i="1" dirty="0" smtClean="0">
                <a:solidFill>
                  <a:schemeClr val="bg1">
                    <a:lumMod val="50000"/>
                  </a:schemeClr>
                </a:solidFill>
              </a:rPr>
              <a:t>PROGRAMA EUROSOCIAL.</a:t>
            </a:r>
          </a:p>
        </p:txBody>
      </p:sp>
      <p:pic>
        <p:nvPicPr>
          <p:cNvPr id="15365" name="3 Imagen" descr="Ministerio de Hacien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3375"/>
            <a:ext cx="15113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4 Imagen"/>
          <p:cNvPicPr>
            <a:picLocks noChangeAspect="1" noChangeArrowheads="1"/>
          </p:cNvPicPr>
          <p:nvPr/>
        </p:nvPicPr>
        <p:blipFill>
          <a:blip r:embed="rId3"/>
          <a:srcRect l="68893" t="27670" r="7869" b="52698"/>
          <a:stretch>
            <a:fillRect/>
          </a:stretch>
        </p:blipFill>
        <p:spPr bwMode="auto">
          <a:xfrm>
            <a:off x="6659563" y="188913"/>
            <a:ext cx="230663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0 Imagen" descr="logo_eurosocial_rg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54400" y="300038"/>
            <a:ext cx="2147888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5 CuadroTexto"/>
          <p:cNvSpPr txBox="1">
            <a:spLocks noChangeArrowheads="1"/>
          </p:cNvSpPr>
          <p:nvPr/>
        </p:nvSpPr>
        <p:spPr bwMode="auto">
          <a:xfrm>
            <a:off x="755650" y="30686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68313" y="1116013"/>
            <a:ext cx="2159000" cy="5238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800" dirty="0">
                <a:solidFill>
                  <a:schemeClr val="accent2">
                    <a:lumMod val="25000"/>
                  </a:schemeClr>
                </a:solidFill>
              </a:rPr>
              <a:t>Ingresar NIT</a:t>
            </a:r>
            <a:endParaRPr lang="es-SV" sz="2800" dirty="0">
              <a:solidFill>
                <a:schemeClr val="accent2">
                  <a:lumMod val="2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39750" y="2781300"/>
            <a:ext cx="8353425" cy="8302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400" dirty="0">
                <a:solidFill>
                  <a:schemeClr val="accent1">
                    <a:lumMod val="25000"/>
                  </a:schemeClr>
                </a:solidFill>
              </a:rPr>
              <a:t>Ingresar datos de </a:t>
            </a:r>
            <a:r>
              <a:rPr lang="es-SV" sz="2400" dirty="0">
                <a:solidFill>
                  <a:schemeClr val="accent1">
                    <a:lumMod val="25000"/>
                  </a:schemeClr>
                </a:solidFill>
              </a:rPr>
              <a:t>DUI, N° de </a:t>
            </a:r>
            <a:r>
              <a:rPr lang="es-SV" sz="2400" dirty="0">
                <a:solidFill>
                  <a:schemeClr val="accent1">
                    <a:lumMod val="25000"/>
                  </a:schemeClr>
                </a:solidFill>
              </a:rPr>
              <a:t>declaración, </a:t>
            </a:r>
            <a:r>
              <a:rPr lang="es-SV" sz="2400" dirty="0">
                <a:solidFill>
                  <a:schemeClr val="accent1">
                    <a:lumMod val="25000"/>
                  </a:schemeClr>
                </a:solidFill>
              </a:rPr>
              <a:t>tipo de declaración, correo electrónico del </a:t>
            </a:r>
            <a:r>
              <a:rPr lang="es-SV" sz="2400" dirty="0">
                <a:solidFill>
                  <a:schemeClr val="accent1">
                    <a:lumMod val="25000"/>
                  </a:schemeClr>
                </a:solidFill>
              </a:rPr>
              <a:t>contribuyente y NRC (si aplica).  </a:t>
            </a:r>
            <a:endParaRPr lang="es-SV" sz="2400" dirty="0">
              <a:solidFill>
                <a:schemeClr val="accent1">
                  <a:lumMod val="25000"/>
                </a:schemeClr>
              </a:solidFill>
            </a:endParaRPr>
          </a:p>
        </p:txBody>
      </p:sp>
      <p:pic>
        <p:nvPicPr>
          <p:cNvPr id="10" name="9 Imagen" descr="cont.PNG"/>
          <p:cNvPicPr>
            <a:picLocks noChangeAspect="1"/>
          </p:cNvPicPr>
          <p:nvPr/>
        </p:nvPicPr>
        <p:blipFill>
          <a:blip r:embed="rId2" cstate="print"/>
          <a:srcRect l="25688"/>
          <a:stretch>
            <a:fillRect/>
          </a:stretch>
        </p:blipFill>
        <p:spPr>
          <a:xfrm>
            <a:off x="2987824" y="998383"/>
            <a:ext cx="5832648" cy="1782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581" name="12 Grupo"/>
          <p:cNvGrpSpPr>
            <a:grpSpLocks/>
          </p:cNvGrpSpPr>
          <p:nvPr/>
        </p:nvGrpSpPr>
        <p:grpSpPr bwMode="auto">
          <a:xfrm>
            <a:off x="539750" y="3716338"/>
            <a:ext cx="8418513" cy="2852737"/>
            <a:chOff x="2196348" y="3717032"/>
            <a:chExt cx="6762238" cy="2851454"/>
          </a:xfrm>
        </p:grpSpPr>
        <p:pic>
          <p:nvPicPr>
            <p:cNvPr id="11" name="10 Imagen" descr="regiii.PNG"/>
            <p:cNvPicPr>
              <a:picLocks noChangeAspect="1"/>
            </p:cNvPicPr>
            <p:nvPr/>
          </p:nvPicPr>
          <p:blipFill>
            <a:blip r:embed="rId3" cstate="print"/>
            <a:srcRect l="22336"/>
            <a:stretch>
              <a:fillRect/>
            </a:stretch>
          </p:blipFill>
          <p:spPr>
            <a:xfrm>
              <a:off x="2196348" y="3717032"/>
              <a:ext cx="6762238" cy="28514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4587" name="11 CuadroTexto"/>
            <p:cNvSpPr txBox="1">
              <a:spLocks noChangeArrowheads="1"/>
            </p:cNvSpPr>
            <p:nvPr/>
          </p:nvSpPr>
          <p:spPr bwMode="auto">
            <a:xfrm>
              <a:off x="5220072" y="4797152"/>
              <a:ext cx="1080120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SV" sz="700" b="1">
                  <a:latin typeface="Calibri" pitchFamily="34" charset="0"/>
                </a:rPr>
                <a:t>3333333333333333339</a:t>
              </a:r>
            </a:p>
          </p:txBody>
        </p:sp>
      </p:grpSp>
      <p:cxnSp>
        <p:nvCxnSpPr>
          <p:cNvPr id="15" name="14 Forma"/>
          <p:cNvCxnSpPr>
            <a:stCxn id="7" idx="2"/>
          </p:cNvCxnSpPr>
          <p:nvPr/>
        </p:nvCxnSpPr>
        <p:spPr>
          <a:xfrm rot="16200000" flipH="1">
            <a:off x="3101975" y="85726"/>
            <a:ext cx="420687" cy="3529012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18 Conector angular"/>
          <p:cNvCxnSpPr>
            <a:stCxn id="9" idx="2"/>
          </p:cNvCxnSpPr>
          <p:nvPr/>
        </p:nvCxnSpPr>
        <p:spPr>
          <a:xfrm rot="5400000">
            <a:off x="3655220" y="3952081"/>
            <a:ext cx="1401762" cy="72072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733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DFADDE-D4D6-47CF-9595-7737B846E746}" type="slidenum">
              <a:rPr lang="es-SV"/>
              <a:pPr>
                <a:defRPr/>
              </a:pPr>
              <a:t>10</a:t>
            </a:fld>
            <a:endParaRPr lang="es-SV"/>
          </a:p>
        </p:txBody>
      </p:sp>
      <p:sp>
        <p:nvSpPr>
          <p:cNvPr id="27" name="1 Título"/>
          <p:cNvSpPr txBox="1">
            <a:spLocks/>
          </p:cNvSpPr>
          <p:nvPr/>
        </p:nvSpPr>
        <p:spPr>
          <a:xfrm>
            <a:off x="385763" y="125413"/>
            <a:ext cx="8507412" cy="78263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SV" sz="3600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Proceso de Registro para servicios por internet</a:t>
            </a:r>
            <a:endParaRPr lang="es-SV" sz="3600" b="1" i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 l="23988" t="36047" r="10304" b="23595"/>
          <a:stretch>
            <a:fillRect/>
          </a:stretch>
        </p:blipFill>
        <p:spPr bwMode="auto">
          <a:xfrm>
            <a:off x="211138" y="2349500"/>
            <a:ext cx="87534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323850" y="1598613"/>
            <a:ext cx="8496300" cy="4619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400" b="1" dirty="0">
                <a:solidFill>
                  <a:schemeClr val="accent1">
                    <a:lumMod val="25000"/>
                  </a:schemeClr>
                </a:solidFill>
              </a:rPr>
              <a:t>Crear </a:t>
            </a:r>
            <a:r>
              <a:rPr lang="es-SV" sz="2400" b="1" dirty="0">
                <a:solidFill>
                  <a:schemeClr val="accent1">
                    <a:lumMod val="25000"/>
                  </a:schemeClr>
                </a:solidFill>
              </a:rPr>
              <a:t>una clave </a:t>
            </a:r>
            <a:r>
              <a:rPr lang="es-SV" sz="2400" b="1" dirty="0">
                <a:solidFill>
                  <a:schemeClr val="accent1">
                    <a:lumMod val="25000"/>
                  </a:schemeClr>
                </a:solidFill>
              </a:rPr>
              <a:t>personalizada para </a:t>
            </a:r>
            <a:r>
              <a:rPr lang="es-SV" sz="2400" b="1" dirty="0">
                <a:solidFill>
                  <a:schemeClr val="accent1">
                    <a:lumMod val="25000"/>
                  </a:schemeClr>
                </a:solidFill>
              </a:rPr>
              <a:t>acceder a los servicios.</a:t>
            </a:r>
          </a:p>
        </p:txBody>
      </p:sp>
      <p:cxnSp>
        <p:nvCxnSpPr>
          <p:cNvPr id="10" name="9 Conector angular"/>
          <p:cNvCxnSpPr>
            <a:stCxn id="8" idx="2"/>
          </p:cNvCxnSpPr>
          <p:nvPr/>
        </p:nvCxnSpPr>
        <p:spPr>
          <a:xfrm rot="16200000" flipH="1">
            <a:off x="3887788" y="2744787"/>
            <a:ext cx="2376488" cy="100806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753" name="1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32CEAF-3578-4729-8DDD-D95E6087D51E}" type="slidenum">
              <a:rPr lang="es-SV"/>
              <a:pPr>
                <a:defRPr/>
              </a:pPr>
              <a:t>11</a:t>
            </a:fld>
            <a:endParaRPr lang="es-SV"/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385763" y="269875"/>
            <a:ext cx="8507412" cy="78263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SV" sz="3600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Proceso de Registro para servicios por internet</a:t>
            </a:r>
            <a:endParaRPr lang="es-SV" sz="3600" b="1" i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2 Subtítulo"/>
          <p:cNvSpPr>
            <a:spLocks noGrp="1"/>
          </p:cNvSpPr>
          <p:nvPr>
            <p:ph type="subTitle" idx="4294967295"/>
          </p:nvPr>
        </p:nvSpPr>
        <p:spPr>
          <a:xfrm>
            <a:off x="1371600" y="3889375"/>
            <a:ext cx="6400800" cy="1754188"/>
          </a:xfrm>
        </p:spPr>
        <p:txBody>
          <a:bodyPr/>
          <a:lstStyle/>
          <a:p>
            <a:pPr marL="0" indent="0" algn="r">
              <a:buFont typeface="Wingdings" pitchFamily="2" charset="2"/>
              <a:buNone/>
            </a:pPr>
            <a:endParaRPr lang="es-ES" smtClean="0">
              <a:solidFill>
                <a:srgbClr val="898989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68313" y="1125538"/>
            <a:ext cx="8281987" cy="10144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000" b="1" dirty="0">
                <a:solidFill>
                  <a:schemeClr val="accent2">
                    <a:lumMod val="25000"/>
                  </a:schemeClr>
                </a:solidFill>
              </a:rPr>
              <a:t>Presenta </a:t>
            </a:r>
            <a:r>
              <a:rPr lang="es-SV" sz="2000" b="1" dirty="0">
                <a:solidFill>
                  <a:schemeClr val="accent2">
                    <a:lumMod val="25000"/>
                  </a:schemeClr>
                </a:solidFill>
              </a:rPr>
              <a:t>el contrato </a:t>
            </a:r>
            <a:r>
              <a:rPr lang="es-SV" sz="2000" b="1" dirty="0">
                <a:solidFill>
                  <a:schemeClr val="accent2">
                    <a:lumMod val="25000"/>
                  </a:schemeClr>
                </a:solidFill>
              </a:rPr>
              <a:t>“Términos de Aceptación de Proceso de Registro”  </a:t>
            </a:r>
            <a:r>
              <a:rPr lang="es-SV" sz="2000" b="1" dirty="0">
                <a:solidFill>
                  <a:schemeClr val="accent2">
                    <a:lumMod val="25000"/>
                  </a:schemeClr>
                </a:solidFill>
              </a:rPr>
              <a:t>a los servicios en </a:t>
            </a:r>
            <a:r>
              <a:rPr lang="es-SV" sz="2000" b="1" dirty="0">
                <a:solidFill>
                  <a:schemeClr val="accent2">
                    <a:lumMod val="25000"/>
                  </a:schemeClr>
                </a:solidFill>
              </a:rPr>
              <a:t>línea, el contribuyente deberá leerlo y aceptarlo, para finalizar el registro.</a:t>
            </a:r>
            <a:endParaRPr lang="es-SV" sz="2000" b="1" dirty="0">
              <a:solidFill>
                <a:schemeClr val="accent2">
                  <a:lumMod val="25000"/>
                </a:schemeClr>
              </a:solidFill>
            </a:endParaRPr>
          </a:p>
        </p:txBody>
      </p:sp>
      <p:pic>
        <p:nvPicPr>
          <p:cNvPr id="7" name="6 Imagen" descr="contrato.PNG"/>
          <p:cNvPicPr>
            <a:picLocks noChangeAspect="1"/>
          </p:cNvPicPr>
          <p:nvPr/>
        </p:nvPicPr>
        <p:blipFill>
          <a:blip r:embed="rId2" cstate="print"/>
          <a:srcRect l="21869"/>
          <a:stretch>
            <a:fillRect/>
          </a:stretch>
        </p:blipFill>
        <p:spPr>
          <a:xfrm>
            <a:off x="323528" y="2204864"/>
            <a:ext cx="8568952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6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38045C-2FCE-49E4-8F67-1C1D847D6AB0}" type="slidenum">
              <a:rPr lang="es-SV"/>
              <a:pPr>
                <a:defRPr/>
              </a:pPr>
              <a:t>12</a:t>
            </a:fld>
            <a:endParaRPr lang="es-SV"/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385763" y="198438"/>
            <a:ext cx="8507412" cy="78263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SV" sz="3600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Proceso de Registro para servicios por internet</a:t>
            </a:r>
            <a:endParaRPr lang="es-SV" sz="3600" b="1" i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2B3CD9-27EB-448F-A343-33B532DC60DE}" type="slidenum">
              <a:rPr lang="es-SV"/>
              <a:pPr>
                <a:defRPr/>
              </a:pPr>
              <a:t>13</a:t>
            </a:fld>
            <a:endParaRPr lang="es-SV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-26988"/>
            <a:ext cx="8507413" cy="7191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SV" sz="3600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Declaración Renta Sugerida.</a:t>
            </a:r>
            <a:endParaRPr lang="es-SV" sz="3600" b="1" i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25450" y="476250"/>
            <a:ext cx="8507413" cy="7921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SV" sz="3600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Como parte de los servicios web</a:t>
            </a:r>
            <a:endParaRPr lang="es-SV" sz="3600" b="1" i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/>
          <a:srcRect r="10023" b="46443"/>
          <a:stretch>
            <a:fillRect/>
          </a:stretch>
        </p:blipFill>
        <p:spPr bwMode="auto">
          <a:xfrm>
            <a:off x="136525" y="1211263"/>
            <a:ext cx="8856663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3BB871-C757-455D-8157-77DAB13AB9CF}" type="slidenum">
              <a:rPr lang="es-SV"/>
              <a:pPr>
                <a:defRPr/>
              </a:pPr>
              <a:t>14</a:t>
            </a:fld>
            <a:endParaRPr lang="es-SV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-26988"/>
            <a:ext cx="8507413" cy="7191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SV" sz="3600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Declaración Renta Sugerida.</a:t>
            </a:r>
            <a:endParaRPr lang="es-SV" sz="3600" b="1" i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25450" y="476250"/>
            <a:ext cx="8507413" cy="7921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SV" sz="3600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Pagina principal </a:t>
            </a:r>
            <a:endParaRPr lang="es-SV" sz="3600" b="1" i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/>
          <a:srcRect r="12192" b="47772"/>
          <a:stretch>
            <a:fillRect/>
          </a:stretch>
        </p:blipFill>
        <p:spPr bwMode="auto">
          <a:xfrm>
            <a:off x="215900" y="1152525"/>
            <a:ext cx="8748713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B8339A-C6C4-488B-9824-DC43CFF6BB76}" type="slidenum">
              <a:rPr lang="es-SV"/>
              <a:pPr>
                <a:defRPr/>
              </a:pPr>
              <a:t>15</a:t>
            </a:fld>
            <a:endParaRPr lang="es-SV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/>
          <a:srcRect l="15057" r="18361" b="29836"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7F4D8-572F-41AA-835E-382E87C90270}" type="slidenum">
              <a:rPr lang="es-SV"/>
              <a:pPr>
                <a:defRPr/>
              </a:pPr>
              <a:t>16</a:t>
            </a:fld>
            <a:endParaRPr lang="es-SV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/>
          <a:srcRect l="15057" t="10376" r="17613" b="344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A0266A-76AD-40D7-9125-6C5D5F37167C}" type="slidenum">
              <a:rPr lang="es-SV"/>
              <a:pPr>
                <a:defRPr/>
              </a:pPr>
              <a:t>17</a:t>
            </a:fld>
            <a:endParaRPr lang="es-SV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/>
          <a:srcRect l="15057" t="19678" r="18204" b="24521"/>
          <a:stretch>
            <a:fillRect/>
          </a:stretch>
        </p:blipFill>
        <p:spPr bwMode="auto">
          <a:xfrm>
            <a:off x="0" y="0"/>
            <a:ext cx="9144000" cy="679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EECD7E-16EA-47E6-880A-7185C1714BB5}" type="slidenum">
              <a:rPr lang="es-SV"/>
              <a:pPr>
                <a:defRPr/>
              </a:pPr>
              <a:t>18</a:t>
            </a:fld>
            <a:endParaRPr lang="es-SV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19191" r="21747" b="291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1171AE-AA77-4E0F-BCEF-44836FE6CBC3}" type="slidenum">
              <a:rPr lang="es-SV"/>
              <a:pPr>
                <a:defRPr/>
              </a:pPr>
              <a:t>19</a:t>
            </a:fld>
            <a:endParaRPr lang="es-SV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r="8221" b="36731"/>
          <a:stretch>
            <a:fillRect/>
          </a:stretch>
        </p:blipFill>
        <p:spPr bwMode="auto">
          <a:xfrm>
            <a:off x="0" y="-100013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19100"/>
            <a:ext cx="8229600" cy="7064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SV" sz="3600" b="1" i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Contenido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7BD2F0-91D6-4574-BE15-E64C7F2808DC}" type="slidenum">
              <a:rPr lang="es-SV"/>
              <a:pPr>
                <a:defRPr/>
              </a:pPr>
              <a:t>2</a:t>
            </a:fld>
            <a:endParaRPr lang="es-SV"/>
          </a:p>
        </p:txBody>
      </p:sp>
      <p:sp>
        <p:nvSpPr>
          <p:cNvPr id="4" name="3 CuadroTexto"/>
          <p:cNvSpPr txBox="1"/>
          <p:nvPr/>
        </p:nvSpPr>
        <p:spPr>
          <a:xfrm>
            <a:off x="539750" y="1577975"/>
            <a:ext cx="8353425" cy="4616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SV" sz="28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Estrategia en Servicios </a:t>
            </a:r>
            <a:r>
              <a:rPr lang="es-SV" sz="28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de Información y Asistencia al </a:t>
            </a:r>
            <a:r>
              <a:rPr lang="es-SV" sz="28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Contribuyente.</a:t>
            </a:r>
          </a:p>
          <a:p>
            <a:pPr marL="457200" indent="-4572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SV" sz="28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Proyecto </a:t>
            </a:r>
            <a:r>
              <a:rPr lang="es-SV" sz="28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Declaración Renta Sugerida 2013 y Pago en </a:t>
            </a:r>
            <a:r>
              <a:rPr lang="es-SV" sz="28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Línea</a:t>
            </a:r>
          </a:p>
          <a:p>
            <a:pPr marL="457200" indent="-4572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SV" sz="28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Implementación Declaración Renta Sugerida</a:t>
            </a:r>
          </a:p>
          <a:p>
            <a:pPr marL="457200" indent="-4572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SV" sz="28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Resultados Obtenidos al 2013.</a:t>
            </a:r>
          </a:p>
          <a:p>
            <a:pPr marL="457200" indent="-4572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SV" sz="28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Compromisos Adquiridos Madrid, España; Junio 2013</a:t>
            </a:r>
            <a:endParaRPr lang="es-SV" sz="28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 r="8221" b="367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588E14-418F-4935-9CF8-C81051FB25C4}" type="slidenum">
              <a:rPr lang="es-SV"/>
              <a:pPr>
                <a:defRPr/>
              </a:pPr>
              <a:t>21</a:t>
            </a:fld>
            <a:endParaRPr lang="es-SV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-26988"/>
            <a:ext cx="8507413" cy="114300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SV" sz="3600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Pago en Línea</a:t>
            </a:r>
            <a:endParaRPr lang="es-SV" sz="3600" b="1" i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/>
          <a:srcRect r="8221" b="36731"/>
          <a:stretch>
            <a:fillRect/>
          </a:stretch>
        </p:blipFill>
        <p:spPr bwMode="auto">
          <a:xfrm>
            <a:off x="0" y="836613"/>
            <a:ext cx="9144000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/>
          <a:srcRect r="1653" b="9053"/>
          <a:stretch>
            <a:fillRect/>
          </a:stretch>
        </p:blipFill>
        <p:spPr bwMode="auto">
          <a:xfrm>
            <a:off x="373063" y="0"/>
            <a:ext cx="8375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/>
          <a:srcRect l="1472" t="10376" r="25000" b="26514"/>
          <a:stretch>
            <a:fillRect/>
          </a:stretch>
        </p:blipFill>
        <p:spPr bwMode="auto">
          <a:xfrm>
            <a:off x="-36513" y="-26988"/>
            <a:ext cx="9180513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95288" y="1844675"/>
            <a:ext cx="8278812" cy="3027363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SV" sz="4100" b="1" i="1" dirty="0" smtClean="0">
                <a:solidFill>
                  <a:schemeClr val="accent1">
                    <a:lumMod val="50000"/>
                  </a:schemeClr>
                </a:solidFill>
              </a:rPr>
              <a:t>Campaña de publicidad de la Declaración Renta sugerida con el apoyo de AECID</a:t>
            </a:r>
            <a:endParaRPr lang="es-SV" sz="41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8914" name="Imagen 2" descr="AECID EMBA_OTC El Salvad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5949950"/>
            <a:ext cx="300355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/>
          <p:cNvPicPr>
            <a:picLocks noChangeAspect="1" noChangeArrowheads="1"/>
          </p:cNvPicPr>
          <p:nvPr/>
        </p:nvPicPr>
        <p:blipFill>
          <a:blip r:embed="rId2"/>
          <a:srcRect t="30893" r="58884" b="6554"/>
          <a:stretch>
            <a:fillRect/>
          </a:stretch>
        </p:blipFill>
        <p:spPr bwMode="auto">
          <a:xfrm>
            <a:off x="4535488" y="765175"/>
            <a:ext cx="4357687" cy="43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708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SV" sz="2800" b="1" i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Campaña Publicitaria con apoyo de AECID y equipo institucional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DC0BE-2699-45DE-9207-11840B3FDC75}" type="slidenum">
              <a:rPr lang="es-SV"/>
              <a:pPr>
                <a:defRPr/>
              </a:pPr>
              <a:t>25</a:t>
            </a:fld>
            <a:endParaRPr lang="es-SV"/>
          </a:p>
        </p:txBody>
      </p:sp>
      <p:sp>
        <p:nvSpPr>
          <p:cNvPr id="5" name="4 Rectángulo"/>
          <p:cNvSpPr/>
          <p:nvPr/>
        </p:nvSpPr>
        <p:spPr>
          <a:xfrm>
            <a:off x="519278" y="4880798"/>
            <a:ext cx="8373202" cy="193899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SV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Anuncios </a:t>
            </a:r>
            <a:r>
              <a:rPr lang="es-SV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en sitio </a:t>
            </a:r>
            <a:r>
              <a:rPr lang="es-SV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web del Ministerio de Hacienda</a:t>
            </a:r>
            <a:endParaRPr lang="es-SV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SV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Presentación en las divulgación interna y externa de las reformas tributarias</a:t>
            </a:r>
            <a:r>
              <a:rPr lang="es-SV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SV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Conferencias de prensa para presentar la Declaración de Renta Sugerida.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SV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Medios </a:t>
            </a:r>
            <a:r>
              <a:rPr lang="es-SV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de comunicación masiva (radio y televisión) </a:t>
            </a:r>
            <a:endParaRPr lang="es-SV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SV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Boletines informativos publicados en la web y correos institucionales.</a:t>
            </a:r>
            <a:endParaRPr lang="es-SV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SV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Entrega de cartillas en centros comerciales y centros de atención</a:t>
            </a:r>
            <a:r>
              <a:rPr lang="es-SV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.</a:t>
            </a:r>
            <a:endParaRPr lang="es-SV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grpSp>
        <p:nvGrpSpPr>
          <p:cNvPr id="39941" name="7 Grupo"/>
          <p:cNvGrpSpPr>
            <a:grpSpLocks/>
          </p:cNvGrpSpPr>
          <p:nvPr/>
        </p:nvGrpSpPr>
        <p:grpSpPr bwMode="auto">
          <a:xfrm>
            <a:off x="457200" y="765175"/>
            <a:ext cx="4103688" cy="2801938"/>
            <a:chOff x="343724" y="1616225"/>
            <a:chExt cx="4804340" cy="3180927"/>
          </a:xfrm>
        </p:grpSpPr>
        <p:pic>
          <p:nvPicPr>
            <p:cNvPr id="39944" name="Picture 6"/>
            <p:cNvPicPr>
              <a:picLocks noChangeAspect="1" noChangeArrowheads="1"/>
            </p:cNvPicPr>
            <p:nvPr/>
          </p:nvPicPr>
          <p:blipFill>
            <a:blip r:embed="rId3"/>
            <a:srcRect l="1958" t="32372" r="28036" b="10199"/>
            <a:stretch>
              <a:fillRect/>
            </a:stretch>
          </p:blipFill>
          <p:spPr bwMode="auto">
            <a:xfrm>
              <a:off x="343724" y="1616225"/>
              <a:ext cx="4732332" cy="227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5" name="Picture 5"/>
            <p:cNvPicPr>
              <a:picLocks noChangeAspect="1" noChangeArrowheads="1"/>
            </p:cNvPicPr>
            <p:nvPr/>
          </p:nvPicPr>
          <p:blipFill>
            <a:blip r:embed="rId4"/>
            <a:srcRect l="20963" t="62625" r="30753" b="6250"/>
            <a:stretch>
              <a:fillRect/>
            </a:stretch>
          </p:blipFill>
          <p:spPr bwMode="auto">
            <a:xfrm>
              <a:off x="415732" y="3356992"/>
              <a:ext cx="4732332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3567113"/>
            <a:ext cx="1789113" cy="1301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6"/>
          <a:srcRect l="43016" t="44827" r="31104" b="28448"/>
          <a:stretch>
            <a:fillRect/>
          </a:stretch>
        </p:blipFill>
        <p:spPr bwMode="auto">
          <a:xfrm>
            <a:off x="2339975" y="3567113"/>
            <a:ext cx="2220913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F3698B-5DAF-40A6-9A7C-C7E0BA5EEDE0}" type="slidenum">
              <a:rPr lang="es-SV"/>
              <a:pPr>
                <a:defRPr/>
              </a:pPr>
              <a:t>26</a:t>
            </a:fld>
            <a:endParaRPr lang="es-SV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5 CuadroTexto"/>
          <p:cNvSpPr txBox="1">
            <a:spLocks noChangeArrowheads="1"/>
          </p:cNvSpPr>
          <p:nvPr/>
        </p:nvSpPr>
        <p:spPr bwMode="auto">
          <a:xfrm>
            <a:off x="539750" y="34925"/>
            <a:ext cx="8135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SV" b="1" i="1">
                <a:solidFill>
                  <a:schemeClr val="tx2"/>
                </a:solidFill>
                <a:latin typeface="Calibri" pitchFamily="34" charset="0"/>
              </a:rPr>
              <a:t>CARTILLA INFORMATIVA DEL REGISTRO POR INTERNET Y DECLARACIÓN SUGERIDA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D1722-A9AE-4794-8B2F-8E6B1E609CD5}" type="slidenum">
              <a:rPr lang="es-SV"/>
              <a:pPr>
                <a:defRPr/>
              </a:pPr>
              <a:t>27</a:t>
            </a:fld>
            <a:endParaRPr lang="es-SV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760413" y="1484313"/>
            <a:ext cx="7772400" cy="33877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SV" sz="4000" b="1" i="1" dirty="0" smtClean="0">
                <a:solidFill>
                  <a:schemeClr val="tx2"/>
                </a:solidFill>
              </a:rPr>
              <a:t>Servicios Web del Ministerio de Hacienda</a:t>
            </a:r>
            <a:br>
              <a:rPr lang="es-SV" sz="4000" b="1" i="1" dirty="0" smtClean="0">
                <a:solidFill>
                  <a:schemeClr val="tx2"/>
                </a:solidFill>
              </a:rPr>
            </a:br>
            <a:r>
              <a:rPr lang="es-SV" sz="40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s-SV" sz="40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s-SV" sz="4000" b="1" i="1" dirty="0" smtClean="0">
                <a:solidFill>
                  <a:schemeClr val="accent1">
                    <a:lumMod val="50000"/>
                  </a:schemeClr>
                </a:solidFill>
              </a:rPr>
              <a:t>Resultados Obtenidos al 2013</a:t>
            </a:r>
            <a:endParaRPr lang="es-SV" sz="4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1913"/>
            <a:ext cx="8229600" cy="6651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SV" sz="3600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Resultados Obtenidos</a:t>
            </a:r>
            <a:endParaRPr lang="es-SV" sz="3600" b="1" i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50825" y="5732463"/>
            <a:ext cx="8821738" cy="8016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3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Se destaca la aceptación de los servicios prestados por internet durante los últimos 10 años, alcanzando un total de 297,363 usuarios al 2013.</a:t>
            </a:r>
            <a:endParaRPr lang="es-SV" sz="23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138" y="692150"/>
            <a:ext cx="8210550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1338" y="1773238"/>
            <a:ext cx="8278812" cy="30257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SV" b="1" i="1" dirty="0" smtClean="0">
                <a:solidFill>
                  <a:schemeClr val="tx2">
                    <a:lumMod val="75000"/>
                  </a:schemeClr>
                </a:solidFill>
              </a:rPr>
              <a:t>Ministerio de Hacienda de El Salvador </a:t>
            </a:r>
            <a:br>
              <a:rPr lang="es-SV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s-SV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s-SV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s-SV" b="1" i="1" dirty="0" smtClean="0"/>
              <a:t>Estrategia en Servicios de Información y Asistencia al Contribuyente</a:t>
            </a:r>
            <a:endParaRPr lang="es-SV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A3150-B092-46A6-B653-8C50D49A0AF9}" type="slidenum">
              <a:rPr lang="es-SV"/>
              <a:pPr>
                <a:defRPr/>
              </a:pPr>
              <a:t>30</a:t>
            </a:fld>
            <a:endParaRPr lang="es-SV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57200" y="115888"/>
            <a:ext cx="8229600" cy="6667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SV" sz="3600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Resultados Obtenidos</a:t>
            </a:r>
            <a:endParaRPr lang="es-SV" sz="3600" b="1" i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059" name="5 Rectángulo"/>
          <p:cNvSpPr>
            <a:spLocks noChangeArrowheads="1"/>
          </p:cNvSpPr>
          <p:nvPr/>
        </p:nvSpPr>
        <p:spPr bwMode="auto">
          <a:xfrm>
            <a:off x="457200" y="4149725"/>
            <a:ext cx="82296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SV" sz="2400">
                <a:latin typeface="Calibri" pitchFamily="34" charset="0"/>
              </a:rPr>
              <a:t>Con relación a la cantidad de consultas efectuadas con la Declaración Renta Sugerida, se cuantifica un total de </a:t>
            </a:r>
            <a:r>
              <a:rPr lang="es-SV" sz="2400" b="1">
                <a:latin typeface="Calibri" pitchFamily="34" charset="0"/>
              </a:rPr>
              <a:t>354,185</a:t>
            </a:r>
            <a:r>
              <a:rPr lang="es-SV" sz="2400">
                <a:latin typeface="Calibri" pitchFamily="34" charset="0"/>
              </a:rPr>
              <a:t> realizadas por </a:t>
            </a:r>
            <a:r>
              <a:rPr lang="es-SV" sz="2400" b="1">
                <a:latin typeface="Calibri" pitchFamily="34" charset="0"/>
              </a:rPr>
              <a:t>174,346</a:t>
            </a:r>
            <a:r>
              <a:rPr lang="es-SV" sz="2400">
                <a:latin typeface="Calibri" pitchFamily="34" charset="0"/>
              </a:rPr>
              <a:t> de personas que ingresaron a la sugerida quienes realizaron de más de una consulta.</a:t>
            </a:r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457200" y="1196975"/>
          <a:ext cx="8229600" cy="230346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135521"/>
                <a:gridCol w="2557322"/>
                <a:gridCol w="2536758"/>
              </a:tblGrid>
              <a:tr h="1008112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2400" dirty="0" smtClean="0">
                          <a:solidFill>
                            <a:schemeClr val="bg1"/>
                          </a:solidFill>
                          <a:effectLst/>
                        </a:rPr>
                        <a:t>Cantidad</a:t>
                      </a:r>
                      <a:r>
                        <a:rPr lang="es-SV" sz="2400" baseline="0" dirty="0" smtClean="0">
                          <a:solidFill>
                            <a:schemeClr val="bg1"/>
                          </a:solidFill>
                          <a:effectLst/>
                        </a:rPr>
                        <a:t> de C</a:t>
                      </a:r>
                      <a:r>
                        <a:rPr lang="es-SV" sz="2400" dirty="0" smtClean="0">
                          <a:solidFill>
                            <a:schemeClr val="bg1"/>
                          </a:solidFill>
                          <a:effectLst/>
                        </a:rPr>
                        <a:t>ontribuyentes que</a:t>
                      </a:r>
                      <a:r>
                        <a:rPr lang="es-SV" sz="2400" baseline="0" dirty="0" smtClean="0">
                          <a:solidFill>
                            <a:schemeClr val="bg1"/>
                          </a:solidFill>
                          <a:effectLst/>
                        </a:rPr>
                        <a:t> ingresaron a la</a:t>
                      </a:r>
                      <a:r>
                        <a:rPr lang="es-SV" sz="2400" dirty="0" smtClean="0">
                          <a:solidFill>
                            <a:schemeClr val="bg1"/>
                          </a:solidFill>
                          <a:effectLst/>
                        </a:rPr>
                        <a:t> Declaración Renta Sugerida 2013.</a:t>
                      </a:r>
                      <a:endParaRPr lang="es-SV" sz="32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400" dirty="0">
                          <a:effectLst/>
                        </a:rPr>
                        <a:t>Ventanilla</a:t>
                      </a:r>
                      <a:endParaRPr lang="es-SV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400" dirty="0">
                          <a:effectLst/>
                        </a:rPr>
                        <a:t>Internet</a:t>
                      </a:r>
                      <a:endParaRPr lang="es-SV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400" dirty="0">
                          <a:effectLst/>
                        </a:rPr>
                        <a:t>Total</a:t>
                      </a:r>
                      <a:endParaRPr lang="es-SV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400" dirty="0">
                          <a:effectLst/>
                        </a:rPr>
                        <a:t>46,680</a:t>
                      </a:r>
                      <a:endParaRPr lang="es-SV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400" dirty="0">
                          <a:effectLst/>
                        </a:rPr>
                        <a:t>127,666</a:t>
                      </a:r>
                      <a:endParaRPr lang="es-SV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400" dirty="0">
                          <a:effectLst/>
                        </a:rPr>
                        <a:t>174,346</a:t>
                      </a:r>
                      <a:endParaRPr lang="es-SV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7F729-E52C-422C-B03A-CD332B8D5CFC}" type="slidenum">
              <a:rPr lang="es-SV"/>
              <a:pPr>
                <a:defRPr/>
              </a:pPr>
              <a:t>31</a:t>
            </a:fld>
            <a:endParaRPr lang="es-SV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7200" y="115888"/>
            <a:ext cx="8229600" cy="6667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SV" sz="3600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Resultados Obtenidos</a:t>
            </a:r>
            <a:endParaRPr lang="es-SV" sz="3600" b="1" i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57200" y="5726113"/>
            <a:ext cx="83534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Se evidencia </a:t>
            </a:r>
            <a:r>
              <a:rPr lang="es-SV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un aumento en el uso de la herramienta para el 2013 de un 11% a un 38% de los declarantes entre enero a mayo, a pesar de la disminución de personas obligadas a presentarla.</a:t>
            </a:r>
            <a:endParaRPr lang="es-SV" sz="20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765175"/>
            <a:ext cx="8399463" cy="493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3 CuadroTexto"/>
          <p:cNvSpPr txBox="1"/>
          <p:nvPr/>
        </p:nvSpPr>
        <p:spPr>
          <a:xfrm>
            <a:off x="6945313" y="3429000"/>
            <a:ext cx="601662" cy="43815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1600" b="1" dirty="0"/>
              <a:t>11%</a:t>
            </a:r>
          </a:p>
        </p:txBody>
      </p:sp>
      <p:sp>
        <p:nvSpPr>
          <p:cNvPr id="10" name="5 CuadroTexto"/>
          <p:cNvSpPr txBox="1"/>
          <p:nvPr/>
        </p:nvSpPr>
        <p:spPr>
          <a:xfrm>
            <a:off x="7667625" y="2781300"/>
            <a:ext cx="601663" cy="43815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1600" b="1"/>
              <a:t>38%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723446-07D4-4992-BBFB-FB027541B6CB}" type="slidenum">
              <a:rPr lang="es-SV"/>
              <a:pPr>
                <a:defRPr/>
              </a:pPr>
              <a:t>32</a:t>
            </a:fld>
            <a:endParaRPr lang="es-SV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7200" y="115888"/>
            <a:ext cx="8229600" cy="6667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SV" sz="36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KIOSKOS ELECTRONICOS</a:t>
            </a:r>
            <a:endParaRPr lang="es-SV" sz="3600" b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7107" name="Picture 3" descr="C:\Users\asaravia\Pictures\DSC049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84313"/>
            <a:ext cx="3679825" cy="451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 descr="C:\Users\asaravia\Pictures\DSC049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4650" y="1484313"/>
            <a:ext cx="4635500" cy="451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C39DE8-08F5-4E5F-9437-55F4D0530FA3}" type="slidenum">
              <a:rPr lang="es-SV"/>
              <a:pPr>
                <a:defRPr/>
              </a:pPr>
              <a:t>33</a:t>
            </a:fld>
            <a:endParaRPr lang="es-SV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7200" y="115888"/>
            <a:ext cx="8229600" cy="6667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s-SV" sz="3600" b="1" i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45132" y="4114222"/>
            <a:ext cx="1443252" cy="1224440"/>
          </a:xfrm>
          <a:prstGeom prst="rect">
            <a:avLst/>
          </a:prstGeom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16016" y="4202282"/>
            <a:ext cx="1479292" cy="1259665"/>
          </a:xfrm>
          <a:prstGeom prst="rect">
            <a:avLst/>
          </a:prstGeom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8" name="7 CuadroTexto"/>
          <p:cNvSpPr txBox="1"/>
          <p:nvPr/>
        </p:nvSpPr>
        <p:spPr>
          <a:xfrm>
            <a:off x="6122988" y="1936750"/>
            <a:ext cx="2736850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SV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Presentación de Declaraciones con cero valores en todas las casillas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SV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Solicitud de Solvencia </a:t>
            </a:r>
            <a:endParaRPr lang="es-SV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038350" y="2020888"/>
            <a:ext cx="2447925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SV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Consulta Estado Tributario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SV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Consulta  Devolución Renta </a:t>
            </a:r>
            <a:endParaRPr lang="es-SV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917700" y="4114800"/>
            <a:ext cx="2665413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SV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Requisitos y Pasos de Principales </a:t>
            </a:r>
            <a:r>
              <a:rPr lang="es-SV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Servicios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SV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Ubicación de las oficinas del Ministerio de Hacienda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SV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Calendario Tributario </a:t>
            </a:r>
            <a:endParaRPr lang="es-SV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175375" y="4606925"/>
            <a:ext cx="25082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SV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Encuesta de medición de Servicio </a:t>
            </a:r>
            <a:endParaRPr lang="es-SV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35581" y="1897038"/>
            <a:ext cx="1440162" cy="1247627"/>
          </a:xfrm>
          <a:prstGeom prst="rect">
            <a:avLst/>
          </a:prstGeom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27130" y="1806724"/>
            <a:ext cx="1479256" cy="1242071"/>
          </a:xfrm>
          <a:prstGeom prst="rect">
            <a:avLst/>
          </a:prstGeom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2" name="1 Rectángulo"/>
          <p:cNvSpPr/>
          <p:nvPr/>
        </p:nvSpPr>
        <p:spPr>
          <a:xfrm>
            <a:off x="457200" y="227013"/>
            <a:ext cx="822642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SERVICIOS POR INTERNET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KIOSCOS DE </a:t>
            </a:r>
            <a:r>
              <a:rPr lang="es-SV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AUTOSERVICIO</a:t>
            </a:r>
            <a:r>
              <a:rPr lang="es-SV" sz="3600" b="1" dirty="0">
                <a:latin typeface="+mn-lt"/>
              </a:rPr>
              <a:t> </a:t>
            </a:r>
            <a:endParaRPr lang="es-SV" sz="36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 txBox="1">
            <a:spLocks/>
          </p:cNvSpPr>
          <p:nvPr/>
        </p:nvSpPr>
        <p:spPr>
          <a:xfrm>
            <a:off x="457200" y="115888"/>
            <a:ext cx="8229600" cy="60499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SV" sz="4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/>
            </a:r>
            <a:br>
              <a:rPr lang="es-SV" sz="4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endParaRPr lang="es-SV" sz="4000" b="1" i="1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333375"/>
            <a:ext cx="7772400" cy="1470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SV" sz="2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SV" sz="2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SV" sz="3600" dirty="0" smtClean="0">
                <a:solidFill>
                  <a:schemeClr val="accent1">
                    <a:lumMod val="75000"/>
                  </a:schemeClr>
                </a:solidFill>
              </a:rPr>
              <a:t>¿</a:t>
            </a:r>
            <a:r>
              <a:rPr lang="es-SV" sz="3600" dirty="0">
                <a:solidFill>
                  <a:schemeClr val="accent1">
                    <a:lumMod val="75000"/>
                  </a:schemeClr>
                </a:solidFill>
              </a:rPr>
              <a:t>Por que nos beneficia como Administración Tributaria el  sistema de </a:t>
            </a:r>
            <a:r>
              <a:rPr lang="es-SV" sz="3600" b="1" i="1" dirty="0">
                <a:solidFill>
                  <a:schemeClr val="accent1">
                    <a:lumMod val="75000"/>
                  </a:schemeClr>
                </a:solidFill>
              </a:rPr>
              <a:t>Kioscos de Autoservicio</a:t>
            </a:r>
            <a:r>
              <a:rPr lang="es-SV" sz="3600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br>
              <a:rPr lang="es-SV" sz="3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SV" b="1" i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SV" b="1" i="1" dirty="0">
                <a:solidFill>
                  <a:schemeClr val="accent1">
                    <a:lumMod val="75000"/>
                  </a:schemeClr>
                </a:solidFill>
              </a:rPr>
            </a:br>
            <a:endParaRPr lang="es-SV" dirty="0"/>
          </a:p>
        </p:txBody>
      </p:sp>
      <p:sp>
        <p:nvSpPr>
          <p:cNvPr id="10" name="9 Subtítulo"/>
          <p:cNvSpPr>
            <a:spLocks noGrp="1"/>
          </p:cNvSpPr>
          <p:nvPr>
            <p:ph type="subTitle" idx="1"/>
          </p:nvPr>
        </p:nvSpPr>
        <p:spPr>
          <a:xfrm>
            <a:off x="1042988" y="1844675"/>
            <a:ext cx="7561262" cy="3671888"/>
          </a:xfrm>
        </p:spPr>
        <p:txBody>
          <a:bodyPr rtlCol="0">
            <a:normAutofit fontScale="77500" lnSpcReduction="20000"/>
          </a:bodyPr>
          <a:lstStyle/>
          <a:p>
            <a:pPr marL="457200" indent="-4572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SV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Reducción de costos al ahorrar papel para la impresión de formularios </a:t>
            </a:r>
            <a:r>
              <a:rPr lang="es-SV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SV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457200" indent="-4572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SV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Mayor cumplimiento de obligaciones formales por parte de los contribuyentes</a:t>
            </a:r>
            <a:r>
              <a:rPr lang="es-SV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SV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SV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Con la solicitud del Estado Tributario hacemos un filtro para la solicitud de solvencia física, lo cual disminuye notablemente las peticiones.</a:t>
            </a:r>
            <a:endParaRPr lang="es-SV" dirty="0">
              <a:solidFill>
                <a:schemeClr val="accent1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SV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900113" y="115888"/>
            <a:ext cx="7772400" cy="14700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SV" sz="3200" dirty="0">
                <a:solidFill>
                  <a:schemeClr val="accent1">
                    <a:lumMod val="75000"/>
                  </a:schemeClr>
                </a:solidFill>
              </a:rPr>
              <a:t>¿Cuales son las ventajas de usar el sistema de </a:t>
            </a:r>
            <a:r>
              <a:rPr lang="es-SV" sz="3200" b="1" i="1" dirty="0">
                <a:solidFill>
                  <a:schemeClr val="accent1">
                    <a:lumMod val="75000"/>
                  </a:schemeClr>
                </a:solidFill>
              </a:rPr>
              <a:t>Kioscos de Autoservicio</a:t>
            </a:r>
            <a:r>
              <a:rPr lang="es-SV" sz="3200" dirty="0">
                <a:solidFill>
                  <a:schemeClr val="accent1">
                    <a:lumMod val="75000"/>
                  </a:schemeClr>
                </a:solidFill>
              </a:rPr>
              <a:t> para el Contribuyente?</a:t>
            </a:r>
            <a:endParaRPr lang="es-SV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1 Subtítulo"/>
          <p:cNvSpPr>
            <a:spLocks noGrp="1"/>
          </p:cNvSpPr>
          <p:nvPr>
            <p:ph type="subTitle" idx="1"/>
          </p:nvPr>
        </p:nvSpPr>
        <p:spPr>
          <a:xfrm>
            <a:off x="971550" y="2133600"/>
            <a:ext cx="7488238" cy="3816350"/>
          </a:xfrm>
        </p:spPr>
        <p:txBody>
          <a:bodyPr rtlCol="0">
            <a:normAutofit fontScale="62500" lnSpcReduction="20000"/>
          </a:bodyPr>
          <a:lstStyle/>
          <a:p>
            <a:pPr marL="457200" indent="-4572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SV" sz="3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Reducción de costos al ahorrar papel y tinta para la impresión de las declaraciones el cual esta en concordancia con el  “Principio de Economía” que dicta el Código Tributario.</a:t>
            </a:r>
          </a:p>
          <a:p>
            <a:pPr marL="342900" indent="-342900" algn="just" fontAlgn="auto">
              <a:spcAft>
                <a:spcPts val="0"/>
              </a:spcAft>
              <a:buFont typeface="+mj-lt"/>
              <a:buAutoNum type="arabicPeriod"/>
              <a:defRPr/>
            </a:pPr>
            <a:endParaRPr lang="es-SV" sz="3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457200" indent="-4572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SV" sz="3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Optimización del tiempo, pues la presentación de declaraciones con valor cero por medio del kiosco es inmediata, sin tener que esperar largas filas.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SV" sz="3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457200" indent="-4572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SV" sz="3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Al consultar el Estado Tributario se ahorran tiempo en procesos administrativos.</a:t>
            </a:r>
            <a:endParaRPr lang="es-SV" sz="3600" dirty="0">
              <a:solidFill>
                <a:schemeClr val="accent1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SV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4213" y="333375"/>
            <a:ext cx="7772400" cy="8636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SV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Transacciones Realizadas en los Kioscos de Autoservicios DGII</a:t>
            </a:r>
            <a:br>
              <a:rPr lang="es-SV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s-SV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ENERO a JULIO 2013</a:t>
            </a:r>
            <a:r>
              <a:rPr lang="es-SV" sz="20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SV" sz="2000" dirty="0">
                <a:solidFill>
                  <a:schemeClr val="accent1">
                    <a:lumMod val="75000"/>
                  </a:schemeClr>
                </a:solidFill>
              </a:rPr>
            </a:br>
            <a:endParaRPr lang="es-SV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3529" y="1844824"/>
            <a:ext cx="8609726" cy="302433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00113" y="404813"/>
            <a:ext cx="7772400" cy="10795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SV" sz="3200" b="1" dirty="0" smtClean="0">
                <a:solidFill>
                  <a:schemeClr val="accent1">
                    <a:lumMod val="75000"/>
                  </a:schemeClr>
                </a:solidFill>
              </a:rPr>
              <a:t>COMPROMISOS ADQUIRIDOS EN MADRID, ESPAÑA </a:t>
            </a:r>
            <a:br>
              <a:rPr lang="es-SV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SV" sz="3200" b="1" dirty="0" smtClean="0">
                <a:solidFill>
                  <a:schemeClr val="accent1">
                    <a:lumMod val="75000"/>
                  </a:schemeClr>
                </a:solidFill>
              </a:rPr>
              <a:t>DEL 24 AL 29 DE JUNIO 2013</a:t>
            </a:r>
            <a:endParaRPr lang="es-SV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971550" y="2349500"/>
            <a:ext cx="7632700" cy="4103688"/>
          </a:xfrm>
        </p:spPr>
        <p:txBody>
          <a:bodyPr rtlCol="0">
            <a:normAutofit fontScale="92500" lnSpcReduction="10000"/>
          </a:bodyPr>
          <a:lstStyle/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SV" dirty="0" smtClean="0">
                <a:solidFill>
                  <a:schemeClr val="accent1">
                    <a:lumMod val="75000"/>
                  </a:schemeClr>
                </a:solidFill>
              </a:rPr>
              <a:t>Evaluar la posibilidad de implementar los servicios en teléfonos móviles (oficina móvil)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SV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SV" dirty="0" smtClean="0">
                <a:solidFill>
                  <a:schemeClr val="accent1">
                    <a:lumMod val="75000"/>
                  </a:schemeClr>
                </a:solidFill>
              </a:rPr>
              <a:t>1º fase (octubre 2013)</a:t>
            </a:r>
          </a:p>
          <a:p>
            <a:pPr marL="457200" indent="-457200" algn="l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SV" dirty="0" smtClean="0">
                <a:solidFill>
                  <a:schemeClr val="accent1">
                    <a:lumMod val="75000"/>
                  </a:schemeClr>
                </a:solidFill>
              </a:rPr>
              <a:t>Presentación de Declaraciones a cero </a:t>
            </a:r>
          </a:p>
          <a:p>
            <a:pPr marL="457200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SV" dirty="0" smtClean="0">
                <a:solidFill>
                  <a:schemeClr val="accent1">
                    <a:lumMod val="75000"/>
                  </a:schemeClr>
                </a:solidFill>
              </a:rPr>
              <a:t>2º fase (enero 2014)</a:t>
            </a:r>
          </a:p>
          <a:p>
            <a:pPr marL="457200" indent="-457200" algn="l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SV" dirty="0" smtClean="0">
                <a:solidFill>
                  <a:schemeClr val="accent1">
                    <a:lumMod val="75000"/>
                  </a:schemeClr>
                </a:solidFill>
              </a:rPr>
              <a:t>Incluir mas servicios dentro de la oficina móvil</a:t>
            </a:r>
            <a:endParaRPr lang="es-SV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900113" y="188913"/>
            <a:ext cx="7772400" cy="7191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SV" dirty="0" smtClean="0">
                <a:solidFill>
                  <a:schemeClr val="accent1">
                    <a:lumMod val="75000"/>
                  </a:schemeClr>
                </a:solidFill>
              </a:rPr>
              <a:t>AUTENTICACION</a:t>
            </a:r>
            <a:endParaRPr lang="es-SV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88" y="981075"/>
            <a:ext cx="2941637" cy="560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550" y="115888"/>
            <a:ext cx="7772400" cy="7921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SV" dirty="0" smtClean="0">
                <a:solidFill>
                  <a:schemeClr val="accent1">
                    <a:lumMod val="75000"/>
                  </a:schemeClr>
                </a:solidFill>
              </a:rPr>
              <a:t>SELECCIÓN DEL FORMULARIO</a:t>
            </a:r>
            <a:endParaRPr lang="es-SV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 r="4353"/>
          <a:stretch>
            <a:fillRect/>
          </a:stretch>
        </p:blipFill>
        <p:spPr bwMode="auto">
          <a:xfrm>
            <a:off x="3236913" y="908050"/>
            <a:ext cx="3063875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052661-7589-46E6-A804-0EE8F8174ABE}" type="slidenum">
              <a:rPr lang="es-SV"/>
              <a:pPr>
                <a:defRPr/>
              </a:pPr>
              <a:t>4</a:t>
            </a:fld>
            <a:endParaRPr lang="es-SV"/>
          </a:p>
        </p:txBody>
      </p:sp>
      <p:pic>
        <p:nvPicPr>
          <p:cNvPr id="18434" name="Picture 1" descr="mo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2413" y="500063"/>
            <a:ext cx="3679825" cy="26416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7" name="6 Rectángulo redondeado"/>
          <p:cNvSpPr/>
          <p:nvPr/>
        </p:nvSpPr>
        <p:spPr>
          <a:xfrm>
            <a:off x="3635375" y="4149725"/>
            <a:ext cx="5400675" cy="2563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SV" sz="2000" b="1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000" b="1" dirty="0"/>
              <a:t>Misión</a:t>
            </a:r>
            <a:endParaRPr lang="es-SV" sz="20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000" dirty="0"/>
              <a:t>Dirigir y administrar las finanzas públicas de manera eficiente, honesta y transparente, mediante una gestión responsable, la aplicación imparcial de la legislación y la búsqueda de la sostenibilidad fiscal; incrementando progresivamente el rendimiento de los ingresos, la calidad del gasto y la inversión pública.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SV" sz="2000" dirty="0"/>
          </a:p>
        </p:txBody>
      </p:sp>
      <p:sp>
        <p:nvSpPr>
          <p:cNvPr id="6" name="5 Rectángulo"/>
          <p:cNvSpPr/>
          <p:nvPr/>
        </p:nvSpPr>
        <p:spPr>
          <a:xfrm>
            <a:off x="468313" y="4572000"/>
            <a:ext cx="2700337" cy="19383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000" b="1" dirty="0"/>
              <a:t>Valores Institucionales</a:t>
            </a:r>
            <a:endParaRPr lang="es-SV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000" dirty="0"/>
              <a:t>Servicio al Cliente</a:t>
            </a:r>
            <a:br>
              <a:rPr lang="es-SV" sz="2000" dirty="0"/>
            </a:br>
            <a:r>
              <a:rPr lang="es-SV" sz="2000" dirty="0"/>
              <a:t>Trabajo </a:t>
            </a:r>
            <a:r>
              <a:rPr lang="es-SV" sz="2000" dirty="0"/>
              <a:t>en equipo</a:t>
            </a:r>
            <a:br>
              <a:rPr lang="es-SV" sz="2000" dirty="0"/>
            </a:br>
            <a:r>
              <a:rPr lang="es-SV" sz="2000" dirty="0"/>
              <a:t>Honestidad</a:t>
            </a:r>
            <a:br>
              <a:rPr lang="es-SV" sz="2000" dirty="0"/>
            </a:br>
            <a:r>
              <a:rPr lang="es-SV" sz="2000" dirty="0"/>
              <a:t>Transparencia</a:t>
            </a:r>
            <a:br>
              <a:rPr lang="es-SV" sz="2000" dirty="0"/>
            </a:br>
            <a:r>
              <a:rPr lang="es-SV" sz="2000" dirty="0"/>
              <a:t>Innovación</a:t>
            </a:r>
            <a:endParaRPr lang="es-SV" sz="20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323850" y="1700213"/>
            <a:ext cx="5205413" cy="198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SV" sz="2000" b="1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000" b="1" dirty="0"/>
              <a:t>Visión</a:t>
            </a:r>
            <a:endParaRPr lang="es-SV" sz="20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000" dirty="0"/>
              <a:t>Ser una institución moderna que permanentemente busca la excelencia y buen servicio a sus clientes, que se gestiona por resultados y practica la ética, la probidad y la transparencia.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SV" sz="20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8" y="115888"/>
            <a:ext cx="8229600" cy="114300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s-SV" sz="3600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Política de Calidad</a:t>
            </a:r>
            <a:endParaRPr lang="es-SV" sz="3600" b="1" i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84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6988" y="2212975"/>
            <a:ext cx="26479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550" y="260350"/>
            <a:ext cx="7772400" cy="5048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SV" sz="2800" dirty="0">
                <a:solidFill>
                  <a:schemeClr val="accent1">
                    <a:lumMod val="75000"/>
                  </a:schemeClr>
                </a:solidFill>
              </a:rPr>
              <a:t>SELECCIÓN DE PERÍODO A PRESENTAR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" y="1412875"/>
            <a:ext cx="90297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1163" y="909638"/>
            <a:ext cx="6346825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SV" dirty="0">
                <a:solidFill>
                  <a:schemeClr val="accent1">
                    <a:lumMod val="75000"/>
                  </a:schemeClr>
                </a:solidFill>
              </a:rPr>
              <a:t>CONFIRMACIÓN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5 Imagen" descr="Ministerio de Hacien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5300663"/>
            <a:ext cx="187166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912813" y="1709738"/>
            <a:ext cx="7772400" cy="3386137"/>
          </a:xfrm>
          <a:prstGeom prst="rect">
            <a:avLst/>
          </a:prstGeom>
        </p:spPr>
        <p:txBody>
          <a:bodyPr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es-SV" sz="4000" b="1" i="1" dirty="0" smtClean="0">
                <a:solidFill>
                  <a:schemeClr val="tx2"/>
                </a:solidFill>
              </a:rPr>
              <a:t>Gracias por su atención prestada.</a:t>
            </a:r>
            <a:br>
              <a:rPr lang="es-SV" sz="4000" b="1" i="1" dirty="0" smtClean="0">
                <a:solidFill>
                  <a:schemeClr val="tx2"/>
                </a:solidFill>
              </a:rPr>
            </a:br>
            <a:r>
              <a:rPr lang="es-SV" sz="40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s-SV" sz="40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s-SV" sz="40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s-SV" sz="40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s-SV" sz="40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s-SV" sz="40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s-SV" sz="40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s-SV" sz="40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s-SV" sz="3200" b="1" i="1" dirty="0" smtClean="0">
                <a:solidFill>
                  <a:schemeClr val="tx2">
                    <a:lumMod val="75000"/>
                  </a:schemeClr>
                </a:solidFill>
              </a:rPr>
              <a:t>Delegación de El Salvador</a:t>
            </a:r>
            <a:endParaRPr lang="es-SV" sz="32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60413" y="1557338"/>
            <a:ext cx="7772400" cy="33861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SV" sz="4000" b="1" i="1" dirty="0" smtClean="0">
                <a:solidFill>
                  <a:schemeClr val="tx2"/>
                </a:solidFill>
              </a:rPr>
              <a:t>Servicios Web del Ministerio de Hacienda</a:t>
            </a:r>
            <a:br>
              <a:rPr lang="es-SV" sz="4000" b="1" i="1" dirty="0" smtClean="0">
                <a:solidFill>
                  <a:schemeClr val="tx2"/>
                </a:solidFill>
              </a:rPr>
            </a:br>
            <a:r>
              <a:rPr lang="es-SV" sz="40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s-SV" sz="40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s-SV" sz="4000" b="1" i="1" dirty="0" smtClean="0">
                <a:solidFill>
                  <a:schemeClr val="tx2">
                    <a:lumMod val="50000"/>
                  </a:schemeClr>
                </a:solidFill>
              </a:rPr>
              <a:t>Proyecto </a:t>
            </a:r>
            <a:r>
              <a:rPr lang="es-SV" sz="4000" b="1" i="1" dirty="0">
                <a:solidFill>
                  <a:schemeClr val="tx2">
                    <a:lumMod val="50000"/>
                  </a:schemeClr>
                </a:solidFill>
              </a:rPr>
              <a:t>Declaración Renta Sugerida 2013 y Pago en Línea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71450"/>
            <a:ext cx="8507413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SV" sz="3600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Declaración Renta Sugerida.</a:t>
            </a:r>
            <a:endParaRPr lang="es-SV" sz="3600" b="1" i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E65191-96F3-4659-888E-EC2ABD02ED8F}" type="slidenum">
              <a:rPr lang="es-SV"/>
              <a:pPr>
                <a:defRPr/>
              </a:pPr>
              <a:t>6</a:t>
            </a:fld>
            <a:endParaRPr lang="es-SV"/>
          </a:p>
        </p:txBody>
      </p:sp>
      <p:sp>
        <p:nvSpPr>
          <p:cNvPr id="5" name="4 Rectángulo"/>
          <p:cNvSpPr/>
          <p:nvPr/>
        </p:nvSpPr>
        <p:spPr>
          <a:xfrm>
            <a:off x="250825" y="692150"/>
            <a:ext cx="8713788" cy="61864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000" dirty="0">
                <a:latin typeface="Arial" pitchFamily="34" charset="0"/>
                <a:cs typeface="Arial" pitchFamily="34" charset="0"/>
              </a:rPr>
              <a:t>Consiste en una modalidad de presentación de la liquidación de impuesto sobre la renta colocada en el sitio web del Ministerio de Hacienda que tiene las siguientes características y beneficios: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SV" sz="2000" dirty="0"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800" b="1" i="1" dirty="0">
                <a:solidFill>
                  <a:schemeClr val="tx2"/>
                </a:solidFill>
                <a:latin typeface="+mn-lt"/>
              </a:rPr>
              <a:t>Para el contribuyente: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SV" sz="2000" dirty="0">
                <a:latin typeface="Arial" pitchFamily="34" charset="0"/>
                <a:cs typeface="Arial" pitchFamily="34" charset="0"/>
              </a:rPr>
              <a:t>Efectuar el 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cálculo preliminar del impuesto sobre la Renta.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000" dirty="0">
                <a:latin typeface="Arial" pitchFamily="34" charset="0"/>
                <a:cs typeface="Arial" pitchFamily="34" charset="0"/>
              </a:rPr>
              <a:t>Modalidad no presencial para presentar la declaración del impuesto.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000" dirty="0">
                <a:latin typeface="Arial" pitchFamily="34" charset="0"/>
                <a:cs typeface="Arial" pitchFamily="34" charset="0"/>
              </a:rPr>
              <a:t>Obtención de mandamiento de pago del impuesto en línea.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SV" sz="2000" dirty="0">
                <a:latin typeface="Arial" pitchFamily="34" charset="0"/>
                <a:cs typeface="Arial" pitchFamily="34" charset="0"/>
              </a:rPr>
              <a:t>Solicitud de pago a plazos del impuesto sobre la renta en línea.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SV" sz="2000" dirty="0">
                <a:latin typeface="Arial" pitchFamily="34" charset="0"/>
                <a:cs typeface="Arial" pitchFamily="34" charset="0"/>
              </a:rPr>
              <a:t>Consulta inmediata del estado de su devolución de Renta.</a:t>
            </a:r>
            <a:endParaRPr lang="es-ES" sz="2000" dirty="0"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SV" sz="2000" dirty="0"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800" b="1" i="1" dirty="0">
                <a:solidFill>
                  <a:schemeClr val="tx2"/>
                </a:solidFill>
                <a:latin typeface="+mn-lt"/>
              </a:rPr>
              <a:t>Para la Administración Tributaria: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SV" sz="2000" dirty="0">
                <a:latin typeface="Arial" pitchFamily="34" charset="0"/>
                <a:cs typeface="Arial" pitchFamily="34" charset="0"/>
              </a:rPr>
              <a:t>Contar con información más oportuna, confiable y menos errores de cálculo.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SV" sz="2000" dirty="0">
                <a:latin typeface="Arial" pitchFamily="34" charset="0"/>
                <a:cs typeface="Arial" pitchFamily="34" charset="0"/>
              </a:rPr>
              <a:t>Incrementar el cumplimiento de las obligaciones tributarias.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SV" sz="2000" dirty="0">
                <a:latin typeface="Arial" pitchFamily="34" charset="0"/>
                <a:cs typeface="Arial" pitchFamily="34" charset="0"/>
              </a:rPr>
              <a:t>Reducción de costos de digitación y procesamiento de datos a los sistemas informáticos.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SV" sz="2000" dirty="0">
                <a:latin typeface="Arial" pitchFamily="34" charset="0"/>
                <a:cs typeface="Arial" pitchFamily="34" charset="0"/>
              </a:rPr>
              <a:t>Mejora la disponibilidad de información para acciones de verificación y fiscalización de contribuyentes.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 l="11513" t="16650" r="61319" b="3970"/>
          <a:stretch>
            <a:fillRect/>
          </a:stretch>
        </p:blipFill>
        <p:spPr bwMode="auto">
          <a:xfrm>
            <a:off x="5842000" y="908050"/>
            <a:ext cx="3194050" cy="583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5 CuadroTexto"/>
          <p:cNvSpPr txBox="1">
            <a:spLocks noChangeArrowheads="1"/>
          </p:cNvSpPr>
          <p:nvPr/>
        </p:nvSpPr>
        <p:spPr bwMode="auto">
          <a:xfrm>
            <a:off x="250825" y="992188"/>
            <a:ext cx="5472113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SV" sz="2000" b="1">
              <a:latin typeface="Calibri" pitchFamily="34" charset="0"/>
            </a:endParaRPr>
          </a:p>
          <a:p>
            <a:r>
              <a:rPr lang="es-SV" sz="2000" b="1">
                <a:latin typeface="Calibri" pitchFamily="34" charset="0"/>
              </a:rPr>
              <a:t>Ingresar al Portal web del Ministerio de </a:t>
            </a:r>
          </a:p>
          <a:p>
            <a:r>
              <a:rPr lang="es-SV" sz="2000" b="1">
                <a:latin typeface="Calibri" pitchFamily="34" charset="0"/>
              </a:rPr>
              <a:t>Hacienda:</a:t>
            </a:r>
          </a:p>
          <a:p>
            <a:endParaRPr lang="es-SV" sz="2000">
              <a:latin typeface="Calibri" pitchFamily="34" charset="0"/>
            </a:endParaRPr>
          </a:p>
          <a:p>
            <a:endParaRPr lang="es-SV" sz="2000">
              <a:latin typeface="Calibri" pitchFamily="34" charset="0"/>
            </a:endParaRPr>
          </a:p>
          <a:p>
            <a:r>
              <a:rPr lang="es-SV" sz="2000">
                <a:latin typeface="Calibri" pitchFamily="34" charset="0"/>
              </a:rPr>
              <a:t>En el panel izquierdo </a:t>
            </a:r>
          </a:p>
          <a:p>
            <a:r>
              <a:rPr lang="es-SV" sz="2000">
                <a:latin typeface="Calibri" pitchFamily="34" charset="0"/>
              </a:rPr>
              <a:t>“Lo más buscado”  encuentra la opción de Registro, cambio de clave, presentación y pago de declaraciones e informes tributarios:</a:t>
            </a:r>
          </a:p>
          <a:p>
            <a:endParaRPr lang="es-SV" sz="2000">
              <a:latin typeface="Calibri" pitchFamily="34" charset="0"/>
            </a:endParaRPr>
          </a:p>
          <a:p>
            <a:endParaRPr lang="es-SV" sz="2000">
              <a:latin typeface="Calibri" pitchFamily="34" charset="0"/>
            </a:endParaRPr>
          </a:p>
          <a:p>
            <a:endParaRPr lang="es-SV" sz="2000" b="1">
              <a:latin typeface="Calibri" pitchFamily="34" charset="0"/>
            </a:endParaRPr>
          </a:p>
          <a:p>
            <a:endParaRPr lang="es-SV" sz="2000" b="1">
              <a:latin typeface="Calibri" pitchFamily="34" charset="0"/>
            </a:endParaRPr>
          </a:p>
        </p:txBody>
      </p:sp>
      <p:sp>
        <p:nvSpPr>
          <p:cNvPr id="8" name="7 Abrir llave"/>
          <p:cNvSpPr/>
          <p:nvPr/>
        </p:nvSpPr>
        <p:spPr>
          <a:xfrm rot="16200000">
            <a:off x="2591593" y="1304132"/>
            <a:ext cx="576263" cy="5257800"/>
          </a:xfrm>
          <a:prstGeom prst="leftBrac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SV" dirty="0"/>
          </a:p>
        </p:txBody>
      </p:sp>
      <p:cxnSp>
        <p:nvCxnSpPr>
          <p:cNvPr id="10" name="9 Forma"/>
          <p:cNvCxnSpPr>
            <a:stCxn id="8" idx="1"/>
          </p:cNvCxnSpPr>
          <p:nvPr/>
        </p:nvCxnSpPr>
        <p:spPr>
          <a:xfrm rot="16200000" flipH="1">
            <a:off x="4410076" y="2690812"/>
            <a:ext cx="144462" cy="3205163"/>
          </a:xfrm>
          <a:prstGeom prst="bentConnector4">
            <a:avLst>
              <a:gd name="adj1" fmla="val 98398"/>
              <a:gd name="adj2" fmla="val 54497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323850" y="2133600"/>
            <a:ext cx="2663825" cy="3587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dirty="0">
                <a:solidFill>
                  <a:schemeClr val="accent1">
                    <a:lumMod val="25000"/>
                  </a:schemeClr>
                </a:solidFill>
              </a:rPr>
              <a:t>http://</a:t>
            </a:r>
            <a:r>
              <a:rPr lang="es-SV" dirty="0">
                <a:solidFill>
                  <a:schemeClr val="accent1">
                    <a:lumMod val="25000"/>
                  </a:schemeClr>
                </a:solidFill>
              </a:rPr>
              <a:t>www.mh.gob.sv</a:t>
            </a:r>
            <a:endParaRPr lang="es-SV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28684" name="1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D5EE5-95B2-44CB-BA66-F6E8C2312EA8}" type="slidenum">
              <a:rPr lang="es-SV"/>
              <a:pPr>
                <a:defRPr/>
              </a:pPr>
              <a:t>7</a:t>
            </a:fld>
            <a:endParaRPr lang="es-SV"/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385763" y="198438"/>
            <a:ext cx="8507412" cy="78263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SV" sz="3600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Proceso de Registro para servicios por internet</a:t>
            </a:r>
            <a:endParaRPr lang="es-SV" sz="3600" b="1" i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A94A4F-5FC9-4B33-AD22-1708C5423030}" type="slidenum">
              <a:rPr lang="es-SV"/>
              <a:pPr>
                <a:defRPr/>
              </a:pPr>
              <a:t>8</a:t>
            </a:fld>
            <a:endParaRPr lang="es-SV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11763" t="14787" r="12621" b="23375"/>
          <a:stretch>
            <a:fillRect/>
          </a:stretch>
        </p:blipFill>
        <p:spPr bwMode="auto">
          <a:xfrm>
            <a:off x="363538" y="1412875"/>
            <a:ext cx="83121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385763" y="125413"/>
            <a:ext cx="8507412" cy="78263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SV" sz="3600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Proceso de Registro para servicios por internet</a:t>
            </a:r>
            <a:endParaRPr lang="es-SV" sz="3600" b="1" i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427538" y="1209675"/>
            <a:ext cx="4248150" cy="9239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b="1" dirty="0">
                <a:solidFill>
                  <a:schemeClr val="accent1">
                    <a:lumMod val="50000"/>
                  </a:schemeClr>
                </a:solidFill>
              </a:rPr>
              <a:t>Seleccione la opción Registro de Usuarios, se le mostrarán los requisitos para Personas Naturales y Jurídicas . </a:t>
            </a:r>
            <a:endParaRPr lang="es-SV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0" name="9 Conector recto de flecha"/>
          <p:cNvCxnSpPr>
            <a:stCxn id="9" idx="1"/>
          </p:cNvCxnSpPr>
          <p:nvPr/>
        </p:nvCxnSpPr>
        <p:spPr>
          <a:xfrm flipH="1">
            <a:off x="1979613" y="1671638"/>
            <a:ext cx="2447925" cy="15414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D5BD2D-D692-4EBE-B531-72C08BB031B8}" type="slidenum">
              <a:rPr lang="es-SV"/>
              <a:pPr>
                <a:defRPr/>
              </a:pPr>
              <a:t>9</a:t>
            </a:fld>
            <a:endParaRPr lang="es-SV"/>
          </a:p>
        </p:txBody>
      </p:sp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/>
          <a:srcRect l="17043" t="18320" r="17889" b="9805"/>
          <a:stretch>
            <a:fillRect/>
          </a:stretch>
        </p:blipFill>
        <p:spPr bwMode="auto">
          <a:xfrm>
            <a:off x="284163" y="1125538"/>
            <a:ext cx="8609012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385763" y="125413"/>
            <a:ext cx="8507412" cy="78263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SV" sz="3600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Proceso de Registro para servicios por internet</a:t>
            </a:r>
            <a:endParaRPr lang="es-SV" sz="3600" b="1" i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427538" y="981075"/>
            <a:ext cx="4248150" cy="9223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SV" b="1" dirty="0">
                <a:solidFill>
                  <a:schemeClr val="accent1">
                    <a:lumMod val="50000"/>
                  </a:schemeClr>
                </a:solidFill>
              </a:rPr>
              <a:t>Se muestran los requisitos para registrarse como usuario de los servicios web, para personas naturales y jurídicas. </a:t>
            </a:r>
            <a:endParaRPr lang="es-SV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1" name="10 Conector recto de flecha"/>
          <p:cNvCxnSpPr/>
          <p:nvPr/>
        </p:nvCxnSpPr>
        <p:spPr>
          <a:xfrm flipH="1">
            <a:off x="4067175" y="1844675"/>
            <a:ext cx="360363" cy="10080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1603</TotalTime>
  <Words>940</Words>
  <Application>Microsoft Office PowerPoint</Application>
  <PresentationFormat>Presentación en pantalla (4:3)</PresentationFormat>
  <Paragraphs>144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Plantilla de diseño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9" baseType="lpstr">
      <vt:lpstr>Calibri</vt:lpstr>
      <vt:lpstr>Arial</vt:lpstr>
      <vt:lpstr>Albertus MT Lt</vt:lpstr>
      <vt:lpstr>Wingdings</vt:lpstr>
      <vt:lpstr>Times New Roman</vt:lpstr>
      <vt:lpstr>Century Gothic</vt:lpstr>
      <vt:lpstr>Tema1</vt:lpstr>
      <vt:lpstr>Diapositiva 1</vt:lpstr>
      <vt:lpstr>Contenido</vt:lpstr>
      <vt:lpstr>Ministerio de Hacienda de El Salvador   Estrategia en Servicios de Información y Asistencia al Contribuyente</vt:lpstr>
      <vt:lpstr>Política de Calidad</vt:lpstr>
      <vt:lpstr>Servicios Web del Ministerio de Hacienda  Proyecto Declaración Renta Sugerida 2013 y Pago en Línea</vt:lpstr>
      <vt:lpstr>Declaración Renta Sugerida.</vt:lpstr>
      <vt:lpstr>Diapositiva 7</vt:lpstr>
      <vt:lpstr>Diapositiva 8</vt:lpstr>
      <vt:lpstr>Diapositiva 9</vt:lpstr>
      <vt:lpstr>Diapositiva 10</vt:lpstr>
      <vt:lpstr>Diapositiva 11</vt:lpstr>
      <vt:lpstr>Diapositiva 12</vt:lpstr>
      <vt:lpstr>Declaración Renta Sugerida.</vt:lpstr>
      <vt:lpstr>Declaración Renta Sugerida.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Pago en Línea</vt:lpstr>
      <vt:lpstr>Diapositiva 22</vt:lpstr>
      <vt:lpstr>Diapositiva 23</vt:lpstr>
      <vt:lpstr>Diapositiva 24</vt:lpstr>
      <vt:lpstr>Campaña Publicitaria con apoyo de AECID y equipo institucional</vt:lpstr>
      <vt:lpstr>Diapositiva 26</vt:lpstr>
      <vt:lpstr>Diapositiva 27</vt:lpstr>
      <vt:lpstr>Servicios Web del Ministerio de Hacienda  Resultados Obtenidos al 2013</vt:lpstr>
      <vt:lpstr>Resultados Obtenidos</vt:lpstr>
      <vt:lpstr>Diapositiva 30</vt:lpstr>
      <vt:lpstr>Diapositiva 31</vt:lpstr>
      <vt:lpstr>Diapositiva 32</vt:lpstr>
      <vt:lpstr>Diapositiva 33</vt:lpstr>
      <vt:lpstr> ¿Por que nos beneficia como Administración Tributaria el  sistema de Kioscos de Autoservicio?  </vt:lpstr>
      <vt:lpstr>¿Cuales son las ventajas de usar el sistema de Kioscos de Autoservicio para el Contribuyente?</vt:lpstr>
      <vt:lpstr>Transacciones Realizadas en los Kioscos de Autoservicios DGII ENERO a JULIO 2013 </vt:lpstr>
      <vt:lpstr>COMPROMISOS ADQUIRIDOS EN MADRID, ESPAÑA  DEL 24 AL 29 DE JUNIO 2013</vt:lpstr>
      <vt:lpstr>AUTENTICACION</vt:lpstr>
      <vt:lpstr>SELECCIÓN DEL FORMULARIO</vt:lpstr>
      <vt:lpstr>SELECCIÓN DE PERÍODO A PRESENTAR</vt:lpstr>
      <vt:lpstr>CONFIRMACIÓN</vt:lpstr>
      <vt:lpstr>Diapositiva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PROYECTOS ASOCIADOS AL PLAN ESTRATÉGICO</dc:title>
  <dc:creator>dgii</dc:creator>
  <cp:lastModifiedBy> </cp:lastModifiedBy>
  <cp:revision>151</cp:revision>
  <dcterms:created xsi:type="dcterms:W3CDTF">2013-03-19T14:10:55Z</dcterms:created>
  <dcterms:modified xsi:type="dcterms:W3CDTF">2013-11-07T07:10:00Z</dcterms:modified>
</cp:coreProperties>
</file>